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36" r:id="rId2"/>
    <p:sldId id="302" r:id="rId3"/>
    <p:sldId id="308" r:id="rId4"/>
    <p:sldId id="313" r:id="rId5"/>
    <p:sldId id="309" r:id="rId6"/>
    <p:sldId id="310" r:id="rId7"/>
    <p:sldId id="335" r:id="rId8"/>
    <p:sldId id="314" r:id="rId9"/>
    <p:sldId id="278" r:id="rId10"/>
    <p:sldId id="312" r:id="rId11"/>
    <p:sldId id="276" r:id="rId12"/>
    <p:sldId id="298" r:id="rId13"/>
    <p:sldId id="326" r:id="rId14"/>
    <p:sldId id="343" r:id="rId15"/>
    <p:sldId id="324" r:id="rId16"/>
    <p:sldId id="347" r:id="rId17"/>
    <p:sldId id="346" r:id="rId18"/>
    <p:sldId id="341" r:id="rId19"/>
    <p:sldId id="348" r:id="rId20"/>
    <p:sldId id="338" r:id="rId21"/>
    <p:sldId id="340" r:id="rId22"/>
    <p:sldId id="339" r:id="rId23"/>
    <p:sldId id="342" r:id="rId24"/>
    <p:sldId id="344" r:id="rId25"/>
    <p:sldId id="337" r:id="rId26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29" autoAdjust="0"/>
    <p:restoredTop sz="94660"/>
  </p:normalViewPr>
  <p:slideViewPr>
    <p:cSldViewPr>
      <p:cViewPr>
        <p:scale>
          <a:sx n="125" d="100"/>
          <a:sy n="125" d="100"/>
        </p:scale>
        <p:origin x="-82" y="16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CACA88-3301-43E8-B9BC-9309D209687C}" type="datetimeFigureOut">
              <a:rPr lang="nl-NL"/>
              <a:pPr>
                <a:defRPr/>
              </a:pPr>
              <a:t>19-11-2018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EC0596-2C89-456B-B942-0D90EEE09B7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1658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C57116-6997-4BC8-833D-22876A22A47B}" type="slidenum">
              <a:rPr lang="nl-NL" altLang="nl-NL"/>
              <a:pPr/>
              <a:t>13</a:t>
            </a:fld>
            <a:endParaRPr lang="nl-NL" altLang="nl-NL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A2D8-A145-4917-911D-822AA5D511F0}" type="datetime1">
              <a:rPr lang="nl-NL"/>
              <a:pPr>
                <a:defRPr/>
              </a:pPr>
              <a:t>19-11-2018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CCDB0-649E-487F-AC92-BB52181B4D0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923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813CA-A6D6-4193-BE3F-AE492D0063B0}" type="datetime1">
              <a:rPr lang="nl-NL"/>
              <a:pPr>
                <a:defRPr/>
              </a:pPr>
              <a:t>19-11-2018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C8703-3845-4172-AE68-7277C0802F4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285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1DC4C-164F-4C04-94FD-B185CB6FE142}" type="datetime1">
              <a:rPr lang="nl-NL"/>
              <a:pPr>
                <a:defRPr/>
              </a:pPr>
              <a:t>19-11-2018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63CC0-B768-4A1C-8C9A-581AD701411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9520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18080" cy="113483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0"/>
          </p:nvPr>
        </p:nvSpPr>
        <p:spPr>
          <a:xfrm>
            <a:off x="456480" y="6247376"/>
            <a:ext cx="2119680" cy="462289"/>
          </a:xfrm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88640" cy="462289"/>
          </a:xfrm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2"/>
          </p:nvPr>
        </p:nvSpPr>
        <p:spPr>
          <a:xfrm>
            <a:off x="6556320" y="6247376"/>
            <a:ext cx="2119680" cy="462289"/>
          </a:xfrm>
        </p:spPr>
        <p:txBody>
          <a:bodyPr/>
          <a:lstStyle>
            <a:lvl1pPr>
              <a:defRPr/>
            </a:lvl1pPr>
          </a:lstStyle>
          <a:p>
            <a:fld id="{7F19EF2C-B31F-469A-B50B-6B1DD35D216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9778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C1D4A-38DC-4B70-A5E1-B74E2223298A}" type="datetime1">
              <a:rPr lang="nl-NL"/>
              <a:pPr>
                <a:defRPr/>
              </a:pPr>
              <a:t>19-11-2018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8E71D-0862-430B-8EAA-F4AC5B314ED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31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187EC-0D11-4B37-8E86-EDB3BB2FF380}" type="datetime1">
              <a:rPr lang="nl-NL"/>
              <a:pPr>
                <a:defRPr/>
              </a:pPr>
              <a:t>19-11-2018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8D79F-E922-4A81-9F20-9171046281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82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3F6FB-1DA2-4D63-85DA-9FE4D1BED01D}" type="datetime1">
              <a:rPr lang="nl-NL"/>
              <a:pPr>
                <a:defRPr/>
              </a:pPr>
              <a:t>19-11-2018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CCE9A-2DCD-459D-84DA-30F528886B5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7486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EFED6-A609-4FAC-8BD7-F3B2B4267BB6}" type="datetime1">
              <a:rPr lang="nl-NL"/>
              <a:pPr>
                <a:defRPr/>
              </a:pPr>
              <a:t>19-11-2018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C48DB-7FD5-4705-99A0-E44A4A8B63E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889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3EC84-5DC0-4E29-B899-F24CE174806F}" type="datetime1">
              <a:rPr lang="nl-NL"/>
              <a:pPr>
                <a:defRPr/>
              </a:pPr>
              <a:t>19-11-2018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6B75D-64D1-4AE8-AE04-625156E4A81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864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0917B-C0D2-4ADE-900F-0BBD4F4EA981}" type="datetime1">
              <a:rPr lang="nl-NL"/>
              <a:pPr>
                <a:defRPr/>
              </a:pPr>
              <a:t>19-11-2018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C2176-92A1-4045-955A-4EA51A61C0E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174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9D736-F284-4948-B176-52020F845A8F}" type="datetime1">
              <a:rPr lang="nl-NL"/>
              <a:pPr>
                <a:defRPr/>
              </a:pPr>
              <a:t>19-11-2018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916D2-2E59-4F62-818E-82109FDD629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559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069EB-E1B6-4F74-B11B-3657A1218097}" type="datetime1">
              <a:rPr lang="nl-NL"/>
              <a:pPr>
                <a:defRPr/>
              </a:pPr>
              <a:t>19-11-2018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FCBBD-51F0-48B8-9520-5B26A23D249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043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419555-7EBE-4DC0-83C5-E2A9A443CDD7}" type="datetime1">
              <a:rPr lang="nl-NL"/>
              <a:pPr>
                <a:defRPr/>
              </a:pPr>
              <a:t>19-11-2018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646C1C-F2DA-4C25-A593-9A6D02DA450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475" y="1"/>
            <a:ext cx="10270952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576063" y="3284984"/>
            <a:ext cx="5148064" cy="1296143"/>
          </a:xfr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nl-NL" sz="6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Open Badges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 bwMode="auto">
          <a:xfrm>
            <a:off x="6372200" y="5445224"/>
            <a:ext cx="2966764" cy="102106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nl-NL" sz="28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November 19, 2018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nl-NL" sz="28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Erik van den Broek</a:t>
            </a:r>
            <a:endParaRPr lang="nl-NL" sz="28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6952" y="0"/>
            <a:ext cx="9505056" cy="1441513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879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539552" y="125931"/>
            <a:ext cx="75847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nl-NL" sz="4000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share on?</a:t>
            </a:r>
            <a:endParaRPr lang="nl-NL" sz="4000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885528" y="697431"/>
            <a:ext cx="5976664" cy="521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nl-NL" altLang="nl-NL" sz="3200" dirty="0">
                <a:latin typeface="+mn-lt"/>
                <a:ea typeface="Verdana" pitchFamily="34" charset="0"/>
                <a:cs typeface="Verdana" pitchFamily="34" charset="0"/>
              </a:rPr>
              <a:t>social media</a:t>
            </a:r>
          </a:p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nl-NL" altLang="nl-NL" sz="3200" dirty="0" smtClean="0">
                <a:latin typeface="+mn-lt"/>
                <a:ea typeface="Verdana" pitchFamily="34" charset="0"/>
                <a:cs typeface="Verdana" pitchFamily="34" charset="0"/>
              </a:rPr>
              <a:t>digital cv</a:t>
            </a:r>
            <a:endParaRPr lang="nl-NL" altLang="nl-NL" sz="3200" dirty="0">
              <a:latin typeface="+mn-lt"/>
              <a:ea typeface="Verdana" pitchFamily="34" charset="0"/>
              <a:cs typeface="Verdana" pitchFamily="34" charset="0"/>
            </a:endParaRPr>
          </a:p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nl-NL" altLang="nl-NL" sz="3200" dirty="0" err="1" smtClean="0">
                <a:latin typeface="+mn-lt"/>
                <a:ea typeface="Verdana" pitchFamily="34" charset="0"/>
                <a:cs typeface="Verdana" pitchFamily="34" charset="0"/>
              </a:rPr>
              <a:t>eportfolio</a:t>
            </a:r>
            <a:endParaRPr lang="nl-NL" altLang="nl-NL" sz="3200" dirty="0">
              <a:latin typeface="+mn-lt"/>
              <a:ea typeface="Verdana" pitchFamily="34" charset="0"/>
              <a:cs typeface="Verdana" pitchFamily="34" charset="0"/>
            </a:endParaRPr>
          </a:p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nl-NL" altLang="nl-NL" sz="3200" dirty="0" smtClean="0">
                <a:latin typeface="+mn-lt"/>
                <a:ea typeface="Verdana" pitchFamily="34" charset="0"/>
                <a:cs typeface="Verdana" pitchFamily="34" charset="0"/>
              </a:rPr>
              <a:t>personal blog</a:t>
            </a:r>
            <a:endParaRPr lang="nl-NL" altLang="nl-NL" sz="3200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278903"/>
            <a:ext cx="302577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48027"/>
            <a:ext cx="772494" cy="77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164" y="1412776"/>
            <a:ext cx="903378" cy="8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172" y="4168353"/>
            <a:ext cx="172878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Picture 2" descr="\\GRNFS220\Os$\Internationale Diensten\Europass\Promotie\Producten\Logo's\_Europass NL logo\Europass_NL_logo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348" y="2724591"/>
            <a:ext cx="3117632" cy="124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85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l-NL" altLang="nl-NL" sz="4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8F631-AB7F-472C-B07F-721112F0F9C7}" type="slidenum">
              <a:rPr lang="nl-NL" sz="900" b="1">
                <a:solidFill>
                  <a:schemeClr val="tx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11</a:t>
            </a:fld>
            <a:endParaRPr lang="nl-NL" sz="900" b="1" dirty="0">
              <a:solidFill>
                <a:schemeClr val="tx2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0"/>
            <a:ext cx="8602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1084263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3AED8-28DD-4742-818E-23AAD08D2EF2}" type="slidenum">
              <a:rPr lang="nl-NL"/>
              <a:pPr>
                <a:defRPr/>
              </a:pPr>
              <a:t>12</a:t>
            </a:fld>
            <a:endParaRPr lang="nl-NL"/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755650" y="441325"/>
            <a:ext cx="87852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 sz="3200"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 sz="2800"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 sz="2400"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 sz="2000"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 sz="2000"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 sz="2000"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 sz="2000"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 sz="2000"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 sz="2000"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>
              <a:solidFill>
                <a:srgbClr val="000000"/>
              </a:solidFill>
              <a:latin typeface="Century Gothic" pitchFamily="34" charset="0"/>
              <a:ea typeface="Microsoft YaHei" charset="-122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23850" y="2025650"/>
            <a:ext cx="8351838" cy="437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</a:tabLst>
              <a:defRPr sz="3200"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</a:tabLst>
              <a:defRPr sz="2800"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</a:tabLst>
              <a:defRPr sz="2400"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</a:tabLst>
              <a:defRPr sz="2000"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</a:tabLst>
              <a:defRPr sz="2000"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</a:tabLst>
              <a:defRPr sz="2000"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</a:tabLst>
              <a:defRPr sz="2000"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</a:tabLst>
              <a:defRPr sz="2000"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</a:tabLst>
              <a:defRPr sz="2000"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800">
              <a:solidFill>
                <a:srgbClr val="000000"/>
              </a:solidFill>
              <a:latin typeface="Century Gothic" pitchFamily="34" charset="0"/>
              <a:ea typeface="Microsoft YaHei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solidFill>
                  <a:srgbClr val="000000"/>
                </a:solidFill>
                <a:latin typeface="Century Gothic" pitchFamily="34" charset="0"/>
                <a:ea typeface="Microsoft YaHei" charset="-122"/>
              </a:rPr>
              <a:t>		* functie wordt beschreven in competenties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800">
              <a:solidFill>
                <a:srgbClr val="000000"/>
              </a:solidFill>
              <a:latin typeface="Century Gothic" pitchFamily="34" charset="0"/>
              <a:ea typeface="Microsoft YaHei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solidFill>
                  <a:srgbClr val="000000"/>
                </a:solidFill>
                <a:latin typeface="Century Gothic" pitchFamily="34" charset="0"/>
                <a:ea typeface="Microsoft YaHei" charset="-122"/>
              </a:rPr>
              <a:t>		* competenties worden “gebadged”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800">
              <a:solidFill>
                <a:srgbClr val="000000"/>
              </a:solidFill>
              <a:latin typeface="Century Gothic" pitchFamily="34" charset="0"/>
              <a:ea typeface="Microsoft YaHei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solidFill>
                  <a:srgbClr val="000000"/>
                </a:solidFill>
                <a:latin typeface="Century Gothic" pitchFamily="34" charset="0"/>
                <a:ea typeface="Microsoft YaHei" charset="-122"/>
              </a:rPr>
              <a:t>		* te behalen badges worden gepubliceerd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6000">
              <a:solidFill>
                <a:srgbClr val="000000"/>
              </a:solidFill>
              <a:latin typeface="Century Gothic" pitchFamily="34" charset="0"/>
              <a:ea typeface="Microsoft YaHei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6000">
              <a:solidFill>
                <a:srgbClr val="000000"/>
              </a:solidFill>
              <a:latin typeface="Century Gothic" pitchFamily="34" charset="0"/>
              <a:ea typeface="Microsoft YaHei" charset="-122"/>
            </a:endParaRPr>
          </a:p>
        </p:txBody>
      </p:sp>
      <p:pic>
        <p:nvPicPr>
          <p:cNvPr id="235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691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395536" y="-25400"/>
            <a:ext cx="70086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nl-NL" sz="4000" dirty="0" err="1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popularity</a:t>
            </a:r>
            <a:endParaRPr lang="nl-NL" sz="4000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4" y="1143000"/>
            <a:ext cx="9119096" cy="487180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8902"/>
            <a:ext cx="9144000" cy="232991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999" y="3773235"/>
            <a:ext cx="2161786" cy="213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58770"/>
            <a:ext cx="1893215" cy="18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348" y="1364108"/>
            <a:ext cx="4026716" cy="199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al 6"/>
          <p:cNvSpPr/>
          <p:nvPr/>
        </p:nvSpPr>
        <p:spPr>
          <a:xfrm>
            <a:off x="6158351" y="3069441"/>
            <a:ext cx="1438710" cy="4882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4861756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/>
        </p:nvSpPr>
        <p:spPr bwMode="auto">
          <a:xfrm>
            <a:off x="611560" y="1670204"/>
            <a:ext cx="8208912" cy="43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Europass… since 2005, a portfolio for LLL</a:t>
            </a:r>
          </a:p>
          <a:p>
            <a:pPr marL="914400" lvl="1" indent="-457200" algn="l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essentially paper based </a:t>
            </a:r>
          </a:p>
          <a:p>
            <a:pPr marL="914400" lvl="1" indent="-457200" algn="l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10 years later “not fit for purpose”</a:t>
            </a:r>
          </a:p>
          <a:p>
            <a:pPr lvl="1" algn="l" eaLnBrk="1" fontAlgn="auto" hangingPunct="1">
              <a:spcAft>
                <a:spcPts val="0"/>
              </a:spcAft>
              <a:defRPr/>
            </a:pPr>
            <a:endParaRPr lang="en-US" sz="3200" dirty="0"/>
          </a:p>
          <a:p>
            <a:pPr marL="0" lvl="1" algn="l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2018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May: New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Europass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Decision</a:t>
            </a:r>
          </a:p>
          <a:p>
            <a:pPr lvl="2" indent="-4572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direction: a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secure digital portfolio</a:t>
            </a:r>
          </a:p>
          <a:p>
            <a:pPr marL="914400" lvl="1" indent="-4572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</a:rPr>
              <a:t>Europass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CV with badges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600" dirty="0">
              <a:solidFill>
                <a:schemeClr val="tx2">
                  <a:lumMod val="75000"/>
                </a:schemeClr>
              </a:solidFill>
            </a:endParaRP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nl-NL" sz="2600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	 </a:t>
            </a:r>
            <a:r>
              <a:rPr lang="nl-NL" sz="2600" dirty="0" err="1" smtClean="0">
                <a:solidFill>
                  <a:schemeClr val="tx2">
                    <a:lumMod val="75000"/>
                  </a:schemeClr>
                </a:solidFill>
              </a:rPr>
              <a:t>applying</a:t>
            </a:r>
            <a:r>
              <a:rPr lang="nl-NL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sz="2600" dirty="0" err="1" smtClean="0">
                <a:solidFill>
                  <a:schemeClr val="tx2">
                    <a:lumMod val="75000"/>
                  </a:schemeClr>
                </a:solidFill>
              </a:rPr>
              <a:t>for</a:t>
            </a:r>
            <a:r>
              <a:rPr lang="nl-NL" sz="2600" dirty="0" smtClean="0">
                <a:solidFill>
                  <a:schemeClr val="tx2">
                    <a:lumMod val="75000"/>
                  </a:schemeClr>
                </a:solidFill>
              </a:rPr>
              <a:t> a job </a:t>
            </a:r>
            <a:r>
              <a:rPr lang="nl-NL" sz="2600" dirty="0" err="1">
                <a:solidFill>
                  <a:schemeClr val="tx2">
                    <a:lumMod val="75000"/>
                  </a:schemeClr>
                </a:solidFill>
              </a:rPr>
              <a:t>with</a:t>
            </a:r>
            <a:r>
              <a:rPr lang="nl-NL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sz="2600" dirty="0" err="1" smtClean="0">
                <a:solidFill>
                  <a:schemeClr val="tx2">
                    <a:lumMod val="75000"/>
                  </a:schemeClr>
                </a:solidFill>
              </a:rPr>
              <a:t>credentials</a:t>
            </a:r>
            <a:r>
              <a:rPr lang="nl-NL" sz="2600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r>
              <a:rPr lang="en-US" sz="3200" dirty="0" smtClean="0">
                <a:solidFill>
                  <a:schemeClr val="bg1"/>
                </a:solidFill>
              </a:rPr>
              <a:t>2018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 bwMode="auto">
          <a:xfrm>
            <a:off x="395536" y="-25400"/>
            <a:ext cx="70086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nl-NL" sz="40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nl-NL" sz="4000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doption </a:t>
            </a:r>
            <a:r>
              <a:rPr lang="nl-NL" sz="4000" dirty="0" err="1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by</a:t>
            </a:r>
            <a:r>
              <a:rPr lang="nl-NL" sz="4000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EU</a:t>
            </a:r>
            <a:endParaRPr lang="nl-NL" sz="4000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AutoShape 2" descr="Afbeeldingsresultaat voor europa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145" y="160338"/>
            <a:ext cx="3669505" cy="146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27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323528" y="-12700"/>
            <a:ext cx="75847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nl-NL" sz="4000" dirty="0" err="1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value</a:t>
            </a:r>
            <a:endParaRPr lang="nl-NL" sz="4000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869"/>
            <a:ext cx="9144000" cy="581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395536" y="3501008"/>
            <a:ext cx="8229600" cy="132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nl-NL" sz="3600" dirty="0" err="1" smtClean="0"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Competency</a:t>
            </a:r>
            <a:r>
              <a:rPr lang="nl-NL" sz="3600" dirty="0" smtClean="0"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3600" dirty="0" err="1" smtClean="0"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Frameworks</a:t>
            </a:r>
            <a:r>
              <a:rPr lang="nl-NL" sz="3600" dirty="0" smtClean="0"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“</a:t>
            </a:r>
            <a:r>
              <a:rPr lang="nl-NL" sz="3600" dirty="0" err="1" smtClean="0"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badgeable</a:t>
            </a:r>
            <a:r>
              <a:rPr lang="nl-NL" sz="3600" dirty="0" smtClean="0"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nl-NL" sz="3600" dirty="0" smtClean="0">
              <a:latin typeface="Berlin Sans FB" panose="020E0602020502020306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395536" y="1484784"/>
            <a:ext cx="8229600" cy="132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nl-NL" sz="3600" dirty="0" err="1" smtClean="0"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</a:t>
            </a:r>
            <a:r>
              <a:rPr lang="nl-NL" sz="3600" dirty="0" smtClean="0"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3600" dirty="0" err="1" smtClean="0"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</a:t>
            </a:r>
            <a:r>
              <a:rPr lang="nl-NL" sz="3600" dirty="0" smtClean="0"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3600" dirty="0" err="1" smtClean="0"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increasing</a:t>
            </a:r>
            <a:r>
              <a:rPr lang="nl-NL" sz="3600" dirty="0" smtClean="0"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nl-NL" sz="3600" dirty="0" err="1" smtClean="0"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Standardisation</a:t>
            </a:r>
            <a:endParaRPr lang="nl-NL" sz="3600" dirty="0" smtClean="0">
              <a:latin typeface="Berlin Sans FB" panose="020E0602020502020306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765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421104" y="937026"/>
            <a:ext cx="8229600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nl-NL" sz="3600" dirty="0" err="1" smtClean="0"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</a:t>
            </a:r>
            <a:r>
              <a:rPr lang="nl-NL" sz="3600" dirty="0" smtClean="0"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nl-NL" sz="3600" dirty="0" err="1" smtClean="0"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DigComp</a:t>
            </a:r>
            <a:endParaRPr lang="nl-NL" sz="3600" dirty="0" smtClean="0">
              <a:latin typeface="Berlin Sans FB" panose="020E0602020502020306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446648" y="2060848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framework  for digital competence of individuals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first </a:t>
            </a:r>
            <a:r>
              <a:rPr lang="en-US" sz="2800" dirty="0"/>
              <a:t>published </a:t>
            </a:r>
            <a:r>
              <a:rPr lang="en-US" sz="2800" dirty="0" smtClean="0"/>
              <a:t>in 2013</a:t>
            </a:r>
            <a:r>
              <a:rPr lang="en-US" sz="2800" dirty="0"/>
              <a:t>, 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describes which </a:t>
            </a:r>
            <a:r>
              <a:rPr lang="en-US" sz="2800" dirty="0"/>
              <a:t>competences are needed </a:t>
            </a:r>
            <a:r>
              <a:rPr lang="en-US" sz="2800" dirty="0" smtClean="0"/>
              <a:t>today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f</a:t>
            </a:r>
            <a:r>
              <a:rPr lang="en-US" sz="2800" dirty="0" smtClean="0"/>
              <a:t>or </a:t>
            </a:r>
            <a:r>
              <a:rPr lang="en-US" sz="2800" dirty="0" smtClean="0"/>
              <a:t>work</a:t>
            </a:r>
            <a:r>
              <a:rPr lang="en-US" sz="2800" dirty="0"/>
              <a:t>, learning, leisure</a:t>
            </a:r>
            <a:r>
              <a:rPr lang="en-US" sz="2800" dirty="0" smtClean="0"/>
              <a:t>, inclusion </a:t>
            </a:r>
            <a:r>
              <a:rPr lang="en-US" sz="2800" dirty="0"/>
              <a:t>and </a:t>
            </a:r>
            <a:r>
              <a:rPr lang="en-US" sz="2800" dirty="0" smtClean="0"/>
              <a:t>participation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5 competence </a:t>
            </a:r>
            <a:r>
              <a:rPr lang="en-US" sz="2800" dirty="0" smtClean="0"/>
              <a:t>areas, 3 levels (originally) 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i</a:t>
            </a:r>
            <a:r>
              <a:rPr lang="en-US" sz="2800" dirty="0" smtClean="0"/>
              <a:t>ntegrated </a:t>
            </a:r>
            <a:r>
              <a:rPr lang="en-US" sz="2800" dirty="0"/>
              <a:t>within </a:t>
            </a:r>
            <a:r>
              <a:rPr lang="en-US" sz="2800" dirty="0" smtClean="0"/>
              <a:t>the </a:t>
            </a:r>
            <a:r>
              <a:rPr lang="en-US" sz="2800" dirty="0" err="1" smtClean="0"/>
              <a:t>Europass</a:t>
            </a:r>
            <a:r>
              <a:rPr lang="en-US" sz="2800" dirty="0" smtClean="0"/>
              <a:t> CV (self assessment)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8830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423976" y="116632"/>
            <a:ext cx="8229600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nl-NL" sz="3600" dirty="0" err="1" smtClean="0"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DigComp</a:t>
            </a:r>
            <a:r>
              <a:rPr lang="nl-NL" sz="3600" dirty="0" smtClean="0"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Information processing</a:t>
            </a:r>
            <a:endParaRPr lang="nl-NL" sz="3600" dirty="0">
              <a:latin typeface="Berlin Sans FB" panose="020E0602020502020306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96" y="3897975"/>
            <a:ext cx="2539683" cy="253968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3933056"/>
            <a:ext cx="2539683" cy="253968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3933055"/>
            <a:ext cx="2539683" cy="253968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467544" y="126876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Information </a:t>
            </a:r>
            <a:r>
              <a:rPr lang="en-US" dirty="0"/>
              <a:t>and </a:t>
            </a:r>
            <a:r>
              <a:rPr lang="en-US" dirty="0" smtClean="0"/>
              <a:t>data literacy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Browsing</a:t>
            </a:r>
            <a:r>
              <a:rPr lang="en-US" dirty="0"/>
              <a:t>, searching and filtering data, information and digital content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Evaluating </a:t>
            </a:r>
            <a:r>
              <a:rPr lang="en-US" dirty="0"/>
              <a:t>data, information and digital content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Managing </a:t>
            </a:r>
            <a:r>
              <a:rPr lang="en-US" dirty="0"/>
              <a:t>data, information and digital content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28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423976" y="116632"/>
            <a:ext cx="8229600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nl-NL" sz="3600" dirty="0" err="1" smtClean="0"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DigComp</a:t>
            </a:r>
            <a:r>
              <a:rPr lang="nl-NL" sz="3600" dirty="0" smtClean="0"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nl-NL" sz="3600" dirty="0" smtClean="0"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Three levels</a:t>
            </a:r>
            <a:endParaRPr lang="nl-NL" sz="3600" dirty="0">
              <a:latin typeface="Berlin Sans FB" panose="020E0602020502020306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340768"/>
            <a:ext cx="1822648" cy="182264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05064"/>
            <a:ext cx="1656184" cy="1656184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502616" y="1374929"/>
            <a:ext cx="51495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Basic </a:t>
            </a:r>
            <a:r>
              <a:rPr lang="en-US" dirty="0" smtClean="0"/>
              <a:t>user: I </a:t>
            </a:r>
            <a:r>
              <a:rPr lang="en-US" dirty="0"/>
              <a:t>can look for information online using a search engine. I know not all online information is reliable. I can save or store files or content (e.g. text, pictures, music, videos, web pages) and retrieve them once saved or stored.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2783239" y="3861048"/>
            <a:ext cx="57377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Proficient </a:t>
            </a:r>
            <a:r>
              <a:rPr lang="en-US" dirty="0" smtClean="0"/>
              <a:t>user: I </a:t>
            </a:r>
            <a:r>
              <a:rPr lang="en-US" dirty="0"/>
              <a:t>can use advanced search strategies (e.g. using search operators) to find reliable information on the internet. I can use web feeds (like RSS) to be updated with content I am interested in. I can assess the validity and credibility of information using a range of criteria. I am aware of new advances in information search, storage and retrieval. Ι can save information found on the internet in different formats. I can use cloud information storage services.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6261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 bwMode="auto">
          <a:xfrm>
            <a:off x="739428" y="4437112"/>
            <a:ext cx="7432972" cy="207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err="1" smtClean="0">
                <a:latin typeface="+mn-lt"/>
              </a:rPr>
              <a:t>recognise</a:t>
            </a:r>
            <a:r>
              <a:rPr lang="en-US" sz="3200" dirty="0" smtClean="0">
                <a:latin typeface="+mn-lt"/>
              </a:rPr>
              <a:t> skills or achievements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visual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105" y="1643456"/>
            <a:ext cx="4200512" cy="246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6241490" y="1298540"/>
            <a:ext cx="648072" cy="3294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76688"/>
            <a:ext cx="2413857" cy="2537816"/>
          </a:xfrm>
          <a:prstGeom prst="rect">
            <a:avLst/>
          </a:prstGeom>
        </p:spPr>
      </p:pic>
      <p:pic>
        <p:nvPicPr>
          <p:cNvPr id="10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439"/>
            <a:ext cx="3481040" cy="2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4">
            <a:extLst>
              <a:ext uri="{FF2B5EF4-FFF2-40B4-BE49-F238E27FC236}">
                <a16:creationId xmlns="" xmlns:a16="http://schemas.microsoft.com/office/drawing/2014/main" id="{169BDEA1-AABF-B641-B585-A810CC82E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4" y="299200"/>
            <a:ext cx="7511833" cy="638705"/>
          </a:xfrm>
        </p:spPr>
        <p:txBody>
          <a:bodyPr>
            <a:noAutofit/>
          </a:bodyPr>
          <a:lstStyle/>
          <a:p>
            <a:pPr algn="l"/>
            <a:r>
              <a:rPr lang="nl-NL" altLang="nl-NL" sz="36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badges</a:t>
            </a:r>
            <a:r>
              <a:rPr lang="nl-NL" altLang="nl-NL" sz="36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are </a:t>
            </a:r>
            <a:r>
              <a:rPr lang="nl-NL" altLang="nl-NL" sz="3600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not</a:t>
            </a:r>
            <a:r>
              <a:rPr lang="nl-NL" altLang="nl-NL" sz="36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new…</a:t>
            </a:r>
            <a:endParaRPr lang="de-DE" sz="36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7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423976" y="116632"/>
            <a:ext cx="8229600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nl-NL" sz="3600" dirty="0" err="1" smtClean="0"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DigComp</a:t>
            </a:r>
            <a:r>
              <a:rPr lang="nl-NL" sz="3600" dirty="0" smtClean="0"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Communication</a:t>
            </a:r>
            <a:endParaRPr lang="nl-NL" sz="3600" dirty="0">
              <a:latin typeface="Berlin Sans FB" panose="020E0602020502020306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44" y="4005064"/>
            <a:ext cx="2539683" cy="253968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722" y="4047336"/>
            <a:ext cx="2539683" cy="253968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77072"/>
            <a:ext cx="2539683" cy="253968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39552" y="1021376"/>
            <a:ext cx="81140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Communication </a:t>
            </a:r>
            <a:r>
              <a:rPr lang="en-US" dirty="0" smtClean="0"/>
              <a:t>and collaboration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Interacting </a:t>
            </a:r>
            <a:r>
              <a:rPr lang="en-US" dirty="0"/>
              <a:t>through digital technologies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Sharing </a:t>
            </a:r>
            <a:r>
              <a:rPr lang="en-US" dirty="0"/>
              <a:t>through digital technologies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Engaging </a:t>
            </a:r>
            <a:r>
              <a:rPr lang="en-US" dirty="0"/>
              <a:t>in citizenship through digital technologies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Collaborating </a:t>
            </a:r>
            <a:r>
              <a:rPr lang="en-US" dirty="0"/>
              <a:t>through digital technologies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Netiquette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Managing </a:t>
            </a:r>
            <a:r>
              <a:rPr lang="en-US" dirty="0"/>
              <a:t>digital identity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46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423976" y="116632"/>
            <a:ext cx="8229600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nl-NL" sz="3600" dirty="0" err="1" smtClean="0"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DigComp</a:t>
            </a:r>
            <a:r>
              <a:rPr lang="nl-NL" sz="3600" dirty="0" smtClean="0"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nl-NL" sz="3600" dirty="0" err="1" smtClean="0"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r>
              <a:rPr lang="nl-NL" sz="3600" dirty="0" smtClean="0"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3600" dirty="0" err="1" smtClean="0"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solving</a:t>
            </a:r>
            <a:endParaRPr lang="nl-NL" sz="3600" dirty="0">
              <a:latin typeface="Berlin Sans FB" panose="020E0602020502020306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45024"/>
            <a:ext cx="2539683" cy="253968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934" y="3707491"/>
            <a:ext cx="2539683" cy="253968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893" y="3717032"/>
            <a:ext cx="2539683" cy="253968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53284" y="1196752"/>
            <a:ext cx="78351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Problem solving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Solving </a:t>
            </a:r>
            <a:r>
              <a:rPr lang="en-US" dirty="0"/>
              <a:t>technical problems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Identifying </a:t>
            </a:r>
            <a:r>
              <a:rPr lang="en-US" dirty="0"/>
              <a:t>needs and technological responses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Creatively </a:t>
            </a:r>
            <a:r>
              <a:rPr lang="en-US" dirty="0"/>
              <a:t>using digital technologies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Identifying </a:t>
            </a:r>
            <a:r>
              <a:rPr lang="en-US" dirty="0"/>
              <a:t>digital competence gaps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517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423976" y="116632"/>
            <a:ext cx="8229600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nl-NL" sz="3600" dirty="0" err="1" smtClean="0"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DigComp</a:t>
            </a:r>
            <a:r>
              <a:rPr lang="nl-NL" sz="3600" dirty="0" smtClean="0"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Safety</a:t>
            </a:r>
            <a:endParaRPr lang="nl-NL" sz="3600" dirty="0">
              <a:latin typeface="Berlin Sans FB" panose="020E0602020502020306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0" y="3789039"/>
            <a:ext cx="2539683" cy="253968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41" y="3822928"/>
            <a:ext cx="2539683" cy="253968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49" y="3825944"/>
            <a:ext cx="2539683" cy="253968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39552" y="112474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Safety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Protecting </a:t>
            </a:r>
            <a:r>
              <a:rPr lang="en-US" dirty="0"/>
              <a:t>devices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Protecting </a:t>
            </a:r>
            <a:r>
              <a:rPr lang="en-US" dirty="0"/>
              <a:t>personal data and privacy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Protecting </a:t>
            </a:r>
            <a:r>
              <a:rPr lang="en-US" dirty="0"/>
              <a:t>health and well-being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Protecting </a:t>
            </a:r>
            <a:r>
              <a:rPr lang="en-US" dirty="0"/>
              <a:t>the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57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423976" y="116632"/>
            <a:ext cx="8229600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nl-NL" sz="3600" dirty="0" err="1" smtClean="0"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DigComp</a:t>
            </a:r>
            <a:r>
              <a:rPr lang="nl-NL" sz="3600" dirty="0" smtClean="0"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Content </a:t>
            </a:r>
            <a:r>
              <a:rPr lang="nl-NL" sz="3600" dirty="0" err="1" smtClean="0"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creation</a:t>
            </a:r>
            <a:endParaRPr lang="nl-NL" sz="3600" dirty="0">
              <a:latin typeface="Berlin Sans FB" panose="020E0602020502020306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2539683" cy="253968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356991"/>
            <a:ext cx="2539683" cy="253968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821" y="3356990"/>
            <a:ext cx="2539683" cy="2539683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505202" y="1196751"/>
            <a:ext cx="79552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Digital content creation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Developing digital content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Integrating and re-elaborating digital content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Copyright and </a:t>
            </a:r>
            <a:r>
              <a:rPr lang="en-US" dirty="0" err="1" smtClean="0"/>
              <a:t>licences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84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c.europa.eu/jrc/sites/jrcsh/files/styles/responsive-portrait/public/publications_thumbnails/publication_106281_cover.jpg?itok=gIr2NAB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055" y="-34652"/>
            <a:ext cx="6436557" cy="913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19596" y="116632"/>
            <a:ext cx="2627472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nl-NL" sz="3600" dirty="0" err="1" smtClean="0"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DigComp</a:t>
            </a:r>
            <a:r>
              <a:rPr lang="nl-NL" sz="3600" dirty="0" smtClean="0"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2.1</a:t>
            </a:r>
          </a:p>
        </p:txBody>
      </p:sp>
    </p:spTree>
    <p:extLst>
      <p:ext uri="{BB962C8B-B14F-4D97-AF65-F5344CB8AC3E}">
        <p14:creationId xmlns:p14="http://schemas.microsoft.com/office/powerpoint/2010/main" val="3959542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066283" y="6356350"/>
            <a:ext cx="2285387" cy="365125"/>
          </a:xfrm>
        </p:spPr>
        <p:txBody>
          <a:bodyPr/>
          <a:lstStyle/>
          <a:p>
            <a:pPr>
              <a:defRPr/>
            </a:pPr>
            <a:fld id="{CE7E6E8F-3C4E-4BF9-9847-CCB66FE15F65}" type="slidenum">
              <a:rPr lang="nl-NL"/>
              <a:pPr>
                <a:defRPr/>
              </a:pPr>
              <a:t>25</a:t>
            </a:fld>
            <a:endParaRPr lang="nl-NL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1137940" y="0"/>
            <a:ext cx="44493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endParaRPr lang="nl-NL" sz="4000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Kader 1"/>
          <p:cNvSpPr/>
          <p:nvPr/>
        </p:nvSpPr>
        <p:spPr>
          <a:xfrm>
            <a:off x="2001044" y="571500"/>
            <a:ext cx="6027340" cy="5665812"/>
          </a:xfrm>
          <a:prstGeom prst="fram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2386422" y="1819356"/>
            <a:ext cx="52565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Open Badges </a:t>
            </a:r>
            <a:br>
              <a:rPr lang="nl-NL" sz="4000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nl-NL" sz="4000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nl-NL" sz="4000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nl-NL" sz="4000" i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‘</a:t>
            </a:r>
            <a:r>
              <a:rPr lang="nl-NL" sz="4000" i="1" dirty="0" err="1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nl-NL" sz="4000" i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new </a:t>
            </a:r>
            <a:endParaRPr lang="nl-NL" sz="4000" i="1" dirty="0" smtClean="0">
              <a:solidFill>
                <a:schemeClr val="accent4">
                  <a:lumMod val="75000"/>
                </a:schemeClr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nl-NL" sz="4000" i="1" dirty="0" err="1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currency</a:t>
            </a:r>
            <a:r>
              <a:rPr lang="nl-NL" sz="4000" i="1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nl-NL" sz="4000" i="1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nl-NL" sz="4000" i="1" dirty="0" err="1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learning</a:t>
            </a:r>
            <a:r>
              <a:rPr lang="nl-NL" sz="4000" i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’ </a:t>
            </a:r>
            <a:endParaRPr lang="nl-NL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81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520924" y="116632"/>
            <a:ext cx="75847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nl-NL" sz="4000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… </a:t>
            </a:r>
            <a:r>
              <a:rPr lang="nl-NL" sz="4000" dirty="0" err="1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nl-NL" sz="4000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4000" dirty="0" err="1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not</a:t>
            </a:r>
            <a:r>
              <a:rPr lang="nl-NL" sz="4000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4000" dirty="0" err="1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only</a:t>
            </a:r>
            <a:r>
              <a:rPr lang="nl-NL" sz="4000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nl-NL" sz="4000" dirty="0" err="1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reward</a:t>
            </a:r>
            <a:r>
              <a:rPr lang="nl-NL" sz="4000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nl-NL" sz="4000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406748" y="1556792"/>
            <a:ext cx="813690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long use as </a:t>
            </a:r>
            <a:r>
              <a:rPr lang="en-US" sz="3200" dirty="0"/>
              <a:t>a motivation </a:t>
            </a:r>
            <a:r>
              <a:rPr lang="en-US" sz="3200" dirty="0" smtClean="0"/>
              <a:t>tool </a:t>
            </a:r>
            <a:r>
              <a:rPr lang="en-US" sz="3200" dirty="0"/>
              <a:t>in many different </a:t>
            </a:r>
            <a:r>
              <a:rPr lang="en-US" sz="3200" dirty="0" smtClean="0"/>
              <a:t>disciplines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87192"/>
            <a:ext cx="6912768" cy="155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546820" y="116632"/>
            <a:ext cx="75847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nl-NL" sz="4000" dirty="0" err="1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times</a:t>
            </a:r>
            <a:r>
              <a:rPr lang="nl-NL" sz="4000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nl-NL" sz="4000" dirty="0" err="1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changing</a:t>
            </a:r>
            <a:r>
              <a:rPr lang="nl-NL" sz="4000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endParaRPr lang="nl-NL" sz="4000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601566" y="1412776"/>
            <a:ext cx="813690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914400" lvl="1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digital learning environments</a:t>
            </a:r>
          </a:p>
          <a:p>
            <a:pPr lvl="1" algn="l" eaLnBrk="1" fontAlgn="auto" hangingPunct="1">
              <a:spcAft>
                <a:spcPts val="0"/>
              </a:spcAft>
              <a:defRPr/>
            </a:pPr>
            <a:endParaRPr lang="en-US" sz="3200" dirty="0" smtClean="0"/>
          </a:p>
          <a:p>
            <a:pPr marL="914400" lvl="1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digital job application</a:t>
            </a:r>
          </a:p>
          <a:p>
            <a:pPr marL="914400" lvl="1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digital student admission</a:t>
            </a:r>
          </a:p>
          <a:p>
            <a:pPr lvl="1" algn="l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	</a:t>
            </a:r>
          </a:p>
          <a:p>
            <a:pPr lvl="1" algn="l" eaLnBrk="1" fontAlgn="auto" hangingPunct="1">
              <a:spcAft>
                <a:spcPts val="0"/>
              </a:spcAft>
              <a:defRPr/>
            </a:pPr>
            <a:r>
              <a:rPr lang="en-US" sz="3200" dirty="0"/>
              <a:t>	</a:t>
            </a:r>
            <a:r>
              <a:rPr lang="en-US" sz="3200" dirty="0" smtClean="0"/>
              <a:t>		</a:t>
            </a:r>
            <a:r>
              <a:rPr lang="en-US" sz="4000" dirty="0" smtClean="0"/>
              <a:t>(</a:t>
            </a:r>
            <a:r>
              <a:rPr lang="en-US" sz="4000" strike="sngStrike" dirty="0" smtClean="0">
                <a:solidFill>
                  <a:srgbClr val="FF0000"/>
                </a:solidFill>
              </a:rPr>
              <a:t>scanned paper diploma</a:t>
            </a:r>
            <a:r>
              <a:rPr lang="en-US" sz="4000" dirty="0"/>
              <a:t>)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22795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466180" y="980728"/>
            <a:ext cx="813690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a digital certificate that is: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visual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secure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dirty="0" smtClean="0"/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/>
              <a:t>o</a:t>
            </a:r>
            <a:r>
              <a:rPr lang="en-US" sz="3200" b="1" dirty="0" smtClean="0"/>
              <a:t>ffered </a:t>
            </a:r>
            <a:r>
              <a:rPr lang="en-US" sz="3200" b="1" dirty="0"/>
              <a:t>by a new standard: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/>
              <a:t>	</a:t>
            </a:r>
            <a:r>
              <a:rPr lang="en-US" sz="2800" dirty="0" smtClean="0"/>
              <a:t>OBI - open </a:t>
            </a:r>
            <a:r>
              <a:rPr lang="en-US" sz="2800" dirty="0"/>
              <a:t>badge infrastructure</a:t>
            </a:r>
          </a:p>
          <a:p>
            <a:pPr lvl="1" algn="l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	a </a:t>
            </a:r>
            <a:r>
              <a:rPr lang="en-US" sz="2800" dirty="0"/>
              <a:t>common framework for the issuing, </a:t>
            </a:r>
            <a:endParaRPr lang="en-US" sz="2800" dirty="0" smtClean="0"/>
          </a:p>
          <a:p>
            <a:pPr lvl="1" algn="l" eaLnBrk="1" fontAlgn="auto" hangingPunct="1">
              <a:spcAft>
                <a:spcPts val="0"/>
              </a:spcAft>
              <a:defRPr/>
            </a:pPr>
            <a:r>
              <a:rPr lang="en-US" sz="2800" dirty="0"/>
              <a:t>	</a:t>
            </a:r>
            <a:r>
              <a:rPr lang="en-US" sz="2800" dirty="0" smtClean="0"/>
              <a:t>collection</a:t>
            </a:r>
            <a:r>
              <a:rPr lang="en-US" sz="2800" dirty="0"/>
              <a:t>, </a:t>
            </a:r>
            <a:r>
              <a:rPr lang="en-US" sz="2800" dirty="0" smtClean="0"/>
              <a:t>and </a:t>
            </a:r>
            <a:r>
              <a:rPr lang="en-US" sz="2800" dirty="0"/>
              <a:t>display of digital badges </a:t>
            </a:r>
            <a:endParaRPr lang="en-US" sz="2800" dirty="0" smtClean="0"/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	(originally developed by MacArthur and Mozilla  	Foundations </a:t>
            </a:r>
            <a:r>
              <a:rPr lang="en-US" sz="2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 smtClean="0">
                <a:solidFill>
                  <a:srgbClr val="00B050"/>
                </a:solidFill>
              </a:rPr>
              <a:t>non profit! </a:t>
            </a:r>
            <a:r>
              <a:rPr lang="en-US" sz="2800" dirty="0" smtClean="0"/>
              <a:t>)</a:t>
            </a:r>
            <a:r>
              <a:rPr lang="en-US" sz="3200" dirty="0" smtClean="0"/>
              <a:t>	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251520" y="0"/>
            <a:ext cx="75847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nl-NL" sz="4000" dirty="0" err="1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something</a:t>
            </a:r>
            <a:r>
              <a:rPr lang="nl-NL" sz="4000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new is </a:t>
            </a:r>
            <a:r>
              <a:rPr lang="nl-NL" sz="4000" dirty="0" err="1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needed</a:t>
            </a:r>
            <a:endParaRPr lang="nl-NL" sz="4000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8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686892" y="0"/>
            <a:ext cx="75847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nl-NL" sz="40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nl-NL" sz="4000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pen </a:t>
            </a:r>
            <a:r>
              <a:rPr lang="nl-NL" sz="40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nl-NL" sz="4000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adge </a:t>
            </a:r>
            <a:r>
              <a:rPr lang="nl-NL" sz="4000" dirty="0" err="1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anatomy</a:t>
            </a:r>
            <a:endParaRPr lang="nl-NL" sz="4000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686892" y="1181100"/>
            <a:ext cx="8140972" cy="521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an image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“baked” with data</a:t>
            </a:r>
          </a:p>
          <a:p>
            <a:pPr lvl="1" algn="l" fontAlgn="auto">
              <a:spcAft>
                <a:spcPts val="0"/>
              </a:spcAft>
              <a:defRPr/>
            </a:pPr>
            <a:r>
              <a:rPr lang="en-US" sz="3200" i="1" dirty="0" smtClean="0">
                <a:sym typeface="Wingdings" panose="05000000000000000000" pitchFamily="2" charset="2"/>
              </a:rPr>
              <a:t> made </a:t>
            </a:r>
            <a:r>
              <a:rPr lang="en-US" sz="3200" i="1" dirty="0" smtClean="0"/>
              <a:t>unchangeable!</a:t>
            </a:r>
            <a:endParaRPr lang="en-US" sz="3200" i="1" dirty="0"/>
          </a:p>
          <a:p>
            <a:pPr marL="914400" lvl="5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name</a:t>
            </a:r>
          </a:p>
          <a:p>
            <a:pPr marL="914400" lvl="5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description</a:t>
            </a:r>
          </a:p>
          <a:p>
            <a:pPr marL="914400" lvl="5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 smtClean="0"/>
              <a:t>issuer</a:t>
            </a:r>
          </a:p>
          <a:p>
            <a:pPr marL="914400" lvl="5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 smtClean="0"/>
              <a:t>criteria </a:t>
            </a:r>
          </a:p>
          <a:p>
            <a:pPr marL="914400" lvl="5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 smtClean="0"/>
              <a:t>evidence</a:t>
            </a:r>
          </a:p>
          <a:p>
            <a:pPr marL="914400" lvl="5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{valid thru}</a:t>
            </a:r>
          </a:p>
          <a:p>
            <a:pPr marL="914400" lvl="5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i="1" dirty="0" err="1" smtClean="0"/>
              <a:t>etc</a:t>
            </a:r>
            <a:r>
              <a:rPr lang="en-US" sz="3200" i="1" dirty="0" smtClean="0"/>
              <a:t> ….</a:t>
            </a:r>
            <a:r>
              <a:rPr lang="en-US" sz="3200" dirty="0" smtClean="0"/>
              <a:t>	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114" y="2924944"/>
            <a:ext cx="447675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577280" y="109538"/>
            <a:ext cx="75847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Georgia" panose="02040502050405020303" pitchFamily="18" charset="0"/>
              </a:rPr>
              <a:t>how a badge might look: </a:t>
            </a:r>
            <a:endParaRPr lang="en-US" sz="4000" dirty="0">
              <a:latin typeface="Georgia" panose="02040502050405020303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60" y="1772816"/>
            <a:ext cx="2193032" cy="2193032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3779912" y="1252539"/>
            <a:ext cx="48245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“I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can solve almost all problems that arise when using digital technology. I can choose the right tool, device, application, software or service to solve (non-technical) problems. I am aware of new technological developments. I understand how new tools work. I frequently update my digital skills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.”</a:t>
            </a:r>
            <a:endParaRPr lang="nl-NL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86320" y="4797152"/>
            <a:ext cx="70113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5"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issued by:	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EuropeanElectronics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Ltd</a:t>
            </a:r>
          </a:p>
          <a:p>
            <a:pPr marL="457200" lvl="5"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issued to:  	Piet Jansen</a:t>
            </a:r>
          </a:p>
          <a:p>
            <a:pPr marL="457200" lvl="5"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issuing date: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	November 20, 2018</a:t>
            </a:r>
          </a:p>
          <a:p>
            <a:pPr marL="457200" lvl="5"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valid thru:	November 20, 2023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5">
              <a:defRPr/>
            </a:pPr>
            <a:endParaRPr lang="en-US" sz="3200" dirty="0" smtClean="0"/>
          </a:p>
          <a:p>
            <a:pPr marL="457200" lvl="5">
              <a:defRPr/>
            </a:pPr>
            <a:endParaRPr lang="en-US" sz="3200" dirty="0" smtClean="0"/>
          </a:p>
          <a:p>
            <a:pPr marL="457200" lvl="5">
              <a:defRPr/>
            </a:pPr>
            <a:endParaRPr lang="en-US" sz="3200" dirty="0"/>
          </a:p>
          <a:p>
            <a:pPr marL="457200" lvl="5"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289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701428" y="35024"/>
            <a:ext cx="75847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nl-NL" sz="4000" dirty="0" err="1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nl-NL" sz="4000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nl-NL" sz="4000" dirty="0" err="1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nl-NL" sz="4000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4000" dirty="0" err="1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need</a:t>
            </a:r>
            <a:r>
              <a:rPr lang="nl-NL" sz="4000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nl-NL" sz="4000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692424" y="1178024"/>
            <a:ext cx="8140972" cy="48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As an </a:t>
            </a:r>
            <a:r>
              <a:rPr lang="en-US" sz="3200" dirty="0" err="1" smtClean="0"/>
              <a:t>organisation</a:t>
            </a:r>
            <a:r>
              <a:rPr lang="en-US" sz="3200" dirty="0" smtClean="0"/>
              <a:t>: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dirty="0"/>
              <a:t>	</a:t>
            </a:r>
            <a:r>
              <a:rPr lang="en-US" sz="3200" dirty="0" smtClean="0"/>
              <a:t>an issuing platform</a:t>
            </a:r>
          </a:p>
          <a:p>
            <a:pPr lvl="1" algn="l" eaLnBrk="1" fontAlgn="auto" hangingPunct="1">
              <a:spcAft>
                <a:spcPts val="0"/>
              </a:spcAft>
              <a:defRPr/>
            </a:pPr>
            <a:r>
              <a:rPr lang="en-US" sz="3200" i="1" dirty="0" smtClean="0"/>
              <a:t>	(many tools/factories available)</a:t>
            </a:r>
          </a:p>
          <a:p>
            <a:pPr lvl="1" algn="l" eaLnBrk="1" fontAlgn="auto" hangingPunct="1">
              <a:spcAft>
                <a:spcPts val="0"/>
              </a:spcAft>
              <a:defRPr/>
            </a:pPr>
            <a:endParaRPr lang="en-US" sz="3200" i="1" dirty="0" smtClean="0"/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As an earner:</a:t>
            </a:r>
          </a:p>
          <a:p>
            <a:pPr lvl="1" algn="l" eaLnBrk="1" fontAlgn="auto" hangingPunct="1">
              <a:spcAft>
                <a:spcPts val="0"/>
              </a:spcAft>
              <a:defRPr/>
            </a:pPr>
            <a:r>
              <a:rPr lang="en-US" sz="3200" dirty="0"/>
              <a:t>	</a:t>
            </a:r>
            <a:r>
              <a:rPr lang="en-US" sz="3200" dirty="0" smtClean="0"/>
              <a:t>a backpack / e-portfolio</a:t>
            </a:r>
          </a:p>
          <a:p>
            <a:pPr marL="457200" lvl="2" algn="l" eaLnBrk="1" fontAlgn="auto" hangingPunct="1">
              <a:spcAft>
                <a:spcPts val="0"/>
              </a:spcAft>
              <a:defRPr/>
            </a:pPr>
            <a:r>
              <a:rPr lang="en-US" sz="3200" i="1" dirty="0" smtClean="0"/>
              <a:t>	(</a:t>
            </a:r>
            <a:r>
              <a:rPr lang="en-US" sz="3200" i="1" dirty="0"/>
              <a:t>many </a:t>
            </a:r>
            <a:r>
              <a:rPr lang="en-US" sz="3200" i="1" dirty="0" smtClean="0"/>
              <a:t>options available)</a:t>
            </a:r>
            <a:endParaRPr lang="en-US" sz="3200" dirty="0" smtClean="0"/>
          </a:p>
        </p:txBody>
      </p:sp>
      <p:sp>
        <p:nvSpPr>
          <p:cNvPr id="2" name="AutoShape 2" descr="Afbeeldingsresultaat voor open badge factor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4" descr="Afbeeldingsresultaat voor open badge factory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0401"/>
            <a:ext cx="1593394" cy="196413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48" y="3875087"/>
            <a:ext cx="2362225" cy="23622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754" y="2381024"/>
            <a:ext cx="1528275" cy="17466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549728"/>
            <a:ext cx="3470808" cy="100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9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EEE83B-2B8A-4B8D-B8A2-4ED560F7A8B2}" type="slidenum">
              <a:rPr lang="nl-NL" sz="900" b="1">
                <a:solidFill>
                  <a:schemeClr val="tx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9</a:t>
            </a:fld>
            <a:endParaRPr lang="nl-NL" sz="900" b="1" dirty="0">
              <a:solidFill>
                <a:schemeClr val="tx2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75963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323528" y="3645024"/>
            <a:ext cx="2736304" cy="12961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nl-NL" sz="4000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backpack</a:t>
            </a:r>
            <a:endParaRPr lang="nl-NL" sz="4000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2483</TotalTime>
  <Words>559</Words>
  <Application>Microsoft Office PowerPoint</Application>
  <PresentationFormat>Diavoorstelling (4:3)</PresentationFormat>
  <Paragraphs>130</Paragraphs>
  <Slides>25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Kantoorthema</vt:lpstr>
      <vt:lpstr>Open Badges</vt:lpstr>
      <vt:lpstr>badges are not new…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.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Dienst Uitvoering Onderwijs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Smith, Sarah</dc:creator>
  <cp:lastModifiedBy>Windows User</cp:lastModifiedBy>
  <cp:revision>280</cp:revision>
  <cp:lastPrinted>2017-05-15T14:43:12Z</cp:lastPrinted>
  <dcterms:created xsi:type="dcterms:W3CDTF">2015-10-29T09:22:54Z</dcterms:created>
  <dcterms:modified xsi:type="dcterms:W3CDTF">2018-11-19T11:02:01Z</dcterms:modified>
</cp:coreProperties>
</file>